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81" r:id="rId3"/>
    <p:sldId id="260" r:id="rId4"/>
    <p:sldId id="283" r:id="rId5"/>
    <p:sldId id="261" r:id="rId6"/>
    <p:sldId id="282" r:id="rId7"/>
    <p:sldId id="262" r:id="rId8"/>
    <p:sldId id="280" r:id="rId9"/>
    <p:sldId id="263" r:id="rId10"/>
    <p:sldId id="265" r:id="rId11"/>
    <p:sldId id="266" r:id="rId12"/>
    <p:sldId id="269" r:id="rId13"/>
    <p:sldId id="270" r:id="rId14"/>
    <p:sldId id="267" r:id="rId15"/>
    <p:sldId id="271" r:id="rId16"/>
    <p:sldId id="268" r:id="rId17"/>
    <p:sldId id="272" r:id="rId18"/>
    <p:sldId id="273" r:id="rId19"/>
    <p:sldId id="274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FF502D-E735-497E-91C7-A987324489E3}">
          <p14:sldIdLst>
            <p14:sldId id="256"/>
            <p14:sldId id="281"/>
            <p14:sldId id="260"/>
            <p14:sldId id="283"/>
            <p14:sldId id="261"/>
            <p14:sldId id="282"/>
            <p14:sldId id="262"/>
            <p14:sldId id="280"/>
            <p14:sldId id="263"/>
            <p14:sldId id="265"/>
            <p14:sldId id="266"/>
            <p14:sldId id="269"/>
            <p14:sldId id="270"/>
            <p14:sldId id="267"/>
            <p14:sldId id="271"/>
            <p14:sldId id="268"/>
            <p14:sldId id="272"/>
            <p14:sldId id="273"/>
            <p14:sldId id="274"/>
            <p14:sldId id="277"/>
            <p14:sldId id="279"/>
          </p14:sldIdLst>
        </p14:section>
        <p14:section name="Раздел без заголовка" id="{9AB263ED-1241-4C90-9B53-34B7FBF807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5FB0-A6F3-4E5A-B333-5F2463BCF9A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CB82A-66C6-4796-BE6B-852A40981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58200" cy="792088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72816"/>
            <a:ext cx="6120680" cy="3384376"/>
          </a:xfrm>
        </p:spPr>
        <p:txBody>
          <a:bodyPr>
            <a:normAutofit fontScale="85000" lnSpcReduction="10000"/>
          </a:bodyPr>
          <a:lstStyle/>
          <a:p>
            <a:pPr indent="342900" algn="ctr">
              <a:spcAft>
                <a:spcPts val="0"/>
              </a:spcAft>
              <a:tabLst>
                <a:tab pos="5829300" algn="l"/>
              </a:tabLst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Интегрированное занятие по конструированию и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ПДД</a:t>
            </a:r>
            <a:endParaRPr lang="en-US" sz="38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ctr">
              <a:spcAft>
                <a:spcPts val="0"/>
              </a:spcAft>
              <a:tabLst>
                <a:tab pos="5829300" algn="l"/>
              </a:tabLst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«Грузовичок в гостях у ребят»</a:t>
            </a:r>
            <a:endParaRPr lang="en-US" sz="38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ctr">
              <a:spcAft>
                <a:spcPts val="0"/>
              </a:spcAft>
              <a:tabLst>
                <a:tab pos="5829300" algn="l"/>
              </a:tabLst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группе общеразвивающей направленности для детей 4-5 лет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ctr">
              <a:spcAft>
                <a:spcPts val="0"/>
              </a:spcAft>
              <a:tabLst>
                <a:tab pos="5829300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391169"/>
            <a:ext cx="426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  <a:tabLst>
                <a:tab pos="5829300" algn="l"/>
              </a:tabLst>
            </a:pP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Сабитова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Венера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Талгатовна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ctr">
              <a:spcAft>
                <a:spcPts val="0"/>
              </a:spcAft>
              <a:tabLst>
                <a:tab pos="5829300" algn="l"/>
              </a:tabLs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воспитатель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630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момент.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отгадайте загадку!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/>
                <a:ea typeface="Times New Roman"/>
              </a:rPr>
              <a:t>Я </a:t>
            </a:r>
            <a:r>
              <a:rPr lang="ru-RU" sz="2000" b="1" i="1" dirty="0">
                <a:latin typeface="Times New Roman"/>
                <a:ea typeface="Times New Roman"/>
              </a:rPr>
              <a:t>важная машина,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Есть кузов и кабина.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Вожу любые грузы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По ленточкам дорог.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И парты, и арбузы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Я вам доставлю в срок.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Правильно, ребята, это грузовик!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К нам сегодня в гости приехал грузовичок. Ему нужно привезти в детский сад игрушки. Ему одному не справится! Нужна помощь!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Поможем?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DCIM\101D3100\DSC_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996757" cy="199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99" y="6089933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Венера\Desktop\Аттестация 2014г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324904"/>
            <a:ext cx="2097425" cy="20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43664" cy="39604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конструкции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строительных деталей,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функциональных частей, определение пространственного положения, размеров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Скажите, ребята, как называется передняя часть грузовика? (кабина водителя). Из каких деталей построена кабина грузовика?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Из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полукуба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двух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кубиков и двух малых призм.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-А как задняя часть как называется? (кузов). Из каких строительных деталей построили кузов?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Из средних кирпичиков.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На чем располагается вся постройка? (на пластине)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Из каких деталей колеса? (Из полуцилиндров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).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DCIM\101D3100\DSC_2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37746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6256038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14" y="3825044"/>
            <a:ext cx="1892822" cy="189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2" y="260648"/>
            <a:ext cx="8686800" cy="838200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rgbClr val="F0A22E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741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перевозит грузовик? (доски, бревна, кирпичи, картошку и т.д.) Словом, все, что потяжелее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Мощный транспорт – грузовик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возить привык.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машине кузов?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нем возили грузы!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18" y="2564903"/>
            <a:ext cx="4288151" cy="285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6231872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4350426"/>
            <a:ext cx="2691475" cy="228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0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802"/>
            <a:ext cx="8686800" cy="5099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Выбор схемы,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</a:rPr>
              <a:t>которая наиболее подходит к образцу. Воспитатель предлагает нескольким детям провести такой выбор и мотивировать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его.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У меня есть картинки-подсказки, по которым можно построить точно такой же грузовик. Только вот я не помню, какая картинка была у этого грузовика. Помогите мне, ребята.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3" y="3429000"/>
            <a:ext cx="2944113" cy="196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E:\DCIM\101D3100\DSC_1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0" y="4027213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4" y="188640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C:\Users\Венера\Desktop\DSC_19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3" b="89959" l="390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89" y="3043328"/>
            <a:ext cx="2830216" cy="42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78563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38737"/>
            <a:ext cx="17192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сейчас каждый из вас будет строить свою машинку. Картинка-схема будет вам подсказкой. Будьте внимательны!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схемы  и конкретный образец убираются. Дети воспроизводят конструкцию машины по оставленной схеме)</a:t>
            </a:r>
          </a:p>
        </p:txBody>
      </p:sp>
      <p:pic>
        <p:nvPicPr>
          <p:cNvPr id="3078" name="Picture 6" descr="E:\DCIM\101D3100\DSC_1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8" y="2875818"/>
            <a:ext cx="4033801" cy="268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DCIM\101D3100\DSC_2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76681" cy="2651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8" y="260648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6286251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Венера\Desktop\загруженное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73" y="48205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803"/>
            <a:ext cx="4987280" cy="51845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-Молодцы, ребята! Сколько красивых грузовичков у нас получилось: у каждого свой, как на картинке. Вам нравятся, сделанные вами машины? Сравните - похож он на машину, изображенную на картинке?</a:t>
            </a:r>
          </a:p>
        </p:txBody>
      </p:sp>
      <p:pic>
        <p:nvPicPr>
          <p:cNvPr id="6146" name="Picture 2" descr="E:\DCIM\101D3100\DSC_1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44" y="3657488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101D3100\DSC_1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1" y="3657488"/>
            <a:ext cx="2060165" cy="309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DCIM\101D3100\DSC_2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491880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1" y="188640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6269560"/>
            <a:ext cx="2915816" cy="54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Венера\Desktop\Аттестация 2014г\article88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26" y="3745123"/>
            <a:ext cx="2613274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803"/>
            <a:ext cx="8686800" cy="554454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u="sng" dirty="0" err="1">
                <a:solidFill>
                  <a:schemeClr val="accent6"/>
                </a:solidFill>
                <a:latin typeface="Times New Roman"/>
                <a:ea typeface="Times New Roman"/>
              </a:rPr>
              <a:t>Физминутка</a:t>
            </a:r>
            <a:endParaRPr lang="ru-RU" sz="1800" dirty="0">
              <a:solidFill>
                <a:schemeClr val="accent6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-А вы любите кататься на машине?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Тогда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давайте сейчас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прокатимся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на автомобиле, поиграем в игру.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Едем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, едем на машине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Нажимаем на педаль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Газ включаем, выключаем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Смотрим пристально мы вдаль.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Дворники считают капли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Вправо, влево – чистота!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Волосы ерошит ветер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Мы шоферы хоть куда!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E:\DCIM\101D3100\DSC_1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98" y="3048368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DCIM\101D3100\DSC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41" y="951293"/>
            <a:ext cx="3145613" cy="209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DCIM\101D3100\DSC_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98" y="4552419"/>
            <a:ext cx="3157537" cy="210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3" y="188640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6078007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1771"/>
            <a:ext cx="17192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0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804"/>
            <a:ext cx="8686800" cy="509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 беседа «Почему нельзя играть на проезжей части»: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посмотрите, грузовичок привез нам мяч!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(достает мяч).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предлагает нам поиграть на дороге, ведь  там много места?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скажите, пожалуйста, можно ли играть на дороге?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возражают).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можно тогда играть в мяч?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отвечают, что можно играть в мяч на спортивных площадках, на участке в д/с и т. д.)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играть на проезжей части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Для кого проезжая часть?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6203305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70" y="4945365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26" y="1196752"/>
            <a:ext cx="8062330" cy="488337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«Да или нет»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поиграть в игру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 или нет».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вам буду кидать мяч, и задавать вопросы, а вы отвечать «Да» или «Нет» и возвращать мне мяч. А заодно я и проверю, знаете ли вы правила безопасного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улице.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6" y="188640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6271064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521"/>
            <a:ext cx="4128958" cy="27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71376"/>
            <a:ext cx="2808312" cy="280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4436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289"/>
            <a:ext cx="7920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39" y="6003540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9948"/>
            <a:ext cx="37068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0145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Быстрая в городе очень езда. Правила знаешь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движения?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Дети: Да.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Вот в светофоре горит красный свет. Можно идти через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улицу?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Нет.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Ну, а зеленый свет горит, что нам тогда светофор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говорит? 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Да.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Сел в автобус, не взяв билет. Так поступать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полагается? 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Нет.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Старушка – преклонные очень года. Ты место 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уступишь? 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Да.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 светофора 8 глаз, а у нас всего лишь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два?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Нет.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Люди ждут автобус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остановке? 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Да.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Играть, кататься на велосипеде можно там, где машины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едут? 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Нет.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Переходить всегда дорогу нужно всем по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переходу? 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Да.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надо по улице спокойно шагать, когда можно по ней вприпрыжку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бежать?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Нет.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42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Тема занятия «Грузовичок в гостях у ребят»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*Любознательность, активность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*Эмоциональная отзывчивость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Овладение универсальными предпосылками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учебной деятельности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613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727007"/>
            <a:ext cx="1945630" cy="194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" y="3713406"/>
            <a:ext cx="8742363" cy="6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65" y="6040015"/>
            <a:ext cx="42672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812"/>
            <a:ext cx="8686800" cy="54743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 </a:t>
            </a:r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что вам больше всего понравилось во время нашей игры? С чем вам было сложно справиться? Что нового вы узнали?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Грузовичок благодарит вас за помощь. Теперь-то он запомнил, что нельзя играть на проезжей части. Грузовичок выучит все правила и никогда не будет их нарушать. Давай, и мы  будем их помнить и соблюдать.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городу, по улице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ходят просто так: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попасть впросак.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будь внимательным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 наперед: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имеют правила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Шофер и пешеход!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648"/>
            <a:ext cx="7924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44" y="6278563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8065"/>
            <a:ext cx="2385570" cy="35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4333018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8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24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6" y="6093296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24744"/>
            <a:ext cx="7632848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en-US" sz="3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обобщенные представления о грузовом транспорте; упражнять в его конструировании, в анализе схем;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улицах города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42965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7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08374"/>
            <a:ext cx="8686800" cy="4971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соотносить реальный объект со схемой.  Познакомить с планом анализа, как самого предмета, так и его схематического изображения. Уточнить и закрепить знания детей о правилах безопасного поведения на улице. Учить детей в игре действовать в соответствии 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8686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7" y="5949280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66192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980728"/>
            <a:ext cx="7488832" cy="50993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читать схемы, определять по схеме из каких строительных деталей построена машина. Развивать навыки построения высказываний - рассуждений.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Воспитывать аккуратность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работе, стремиться к результату.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Воспитывать умение во время постройки машины не мешать своему товарищу. Воспитывать у детей ответственность за свою безопасность; культуру поведения на улице.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88844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sz="2800" b="1" i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Демонстрационный:</a:t>
            </a:r>
          </a:p>
          <a:p>
            <a:pPr marL="0" lvl="0" indent="0" algn="just">
              <a:buClr>
                <a:srgbClr val="F0A22E"/>
              </a:buClr>
              <a:buNone/>
            </a:pPr>
            <a:r>
              <a:rPr lang="ru-RU" sz="2800" b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 игрушечная машина </a:t>
            </a:r>
            <a:r>
              <a:rPr lang="ru-RU" sz="28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– Грузовичок; </a:t>
            </a:r>
            <a:r>
              <a:rPr lang="ru-RU" sz="2800" b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постройка и </a:t>
            </a:r>
            <a:r>
              <a:rPr lang="ru-RU" sz="28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3 </a:t>
            </a:r>
            <a:r>
              <a:rPr lang="ru-RU" sz="2800" b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схемы конструкции машин, одна – соответствует конструкции постройки; мяч</a:t>
            </a:r>
            <a:r>
              <a:rPr lang="ru-RU" sz="28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.</a:t>
            </a:r>
            <a:endParaRPr lang="ru-RU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Раздаточный: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lvl="0" indent="0" algn="just">
              <a:buClr>
                <a:srgbClr val="F0A22E"/>
              </a:buClr>
              <a:buNone/>
            </a:pPr>
            <a:r>
              <a:rPr lang="ru-RU" sz="28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строительный </a:t>
            </a:r>
            <a:r>
              <a:rPr lang="ru-RU" sz="2800" b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материал (соответствует одной из схем конструкции), </a:t>
            </a:r>
            <a:r>
              <a:rPr lang="ru-RU" sz="2800" b="1" dirty="0" err="1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фланелеграф</a:t>
            </a:r>
            <a:r>
              <a:rPr lang="ru-RU" sz="28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, фигурки человечков- шоферов. </a:t>
            </a:r>
            <a:endParaRPr lang="ru-RU" sz="2800" b="1" dirty="0">
              <a:solidFill>
                <a:srgbClr val="C17529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60648"/>
            <a:ext cx="84613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20" y="5988844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7"/>
            <a:ext cx="8136904" cy="511256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6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Предварительная работа.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-Образовательная деятельность, осуществляемая в ходе режимных моментов: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чтение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литературы «История про грузовичок» Ирины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Ревякиной, беседа о прочитанном;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беседа «Пора, не пора — не ходи со двора», наблюдение на прогулке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за разным видом транспорта, загадывание загадок о разном виде транспорта;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-Самостоятельная деятельность детей: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дидактическая игра «Сложи транспорт из частей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»;</a:t>
            </a:r>
            <a:r>
              <a:rPr lang="ru-RU" sz="2600" b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26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рассматривание сюжетных </a:t>
            </a:r>
            <a:r>
              <a:rPr lang="ru-RU" sz="2600" b="1" dirty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иллюстраций о правильном поведении на улице ; </a:t>
            </a:r>
            <a:r>
              <a:rPr lang="ru-RU" sz="2600" b="1" dirty="0" smtClean="0">
                <a:solidFill>
                  <a:srgbClr val="C17529">
                    <a:lumMod val="75000"/>
                  </a:srgbClr>
                </a:solidFill>
                <a:latin typeface="Times New Roman"/>
                <a:ea typeface="Times New Roman"/>
              </a:rPr>
              <a:t>рассматривание альбома «Такой разный транспорт», «На чем можно ездить»;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-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Взаимодействие с родителями: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консультация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для родителей по правилам дорожного движения «Безопасность детей – в наших руках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».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66192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40" y="6165303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3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803" y="1196752"/>
            <a:ext cx="7632848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i="1" u="sng" dirty="0">
                <a:latin typeface="Times New Roman"/>
                <a:ea typeface="Times New Roman"/>
              </a:rPr>
              <a:t>Методические приемы: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*Словесные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вопрос-ответ, пояснения художественное слово, вопросы разного характера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*Наглядный 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показ,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рассматривание схем, конструкции;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*Игровые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приемы –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сюрпризный момент, д/и 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Да или нет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7" y="116632"/>
            <a:ext cx="8686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14" y="5949280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детский  сад  № 74  «</a:t>
            </a:r>
            <a:r>
              <a:rPr lang="ru-RU" altLang="ru-RU" sz="1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96290"/>
              </p:ext>
            </p:extLst>
          </p:nvPr>
        </p:nvGraphicFramePr>
        <p:xfrm>
          <a:off x="467544" y="1196753"/>
          <a:ext cx="8208911" cy="51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84296"/>
                <a:gridCol w="3992369"/>
                <a:gridCol w="1728191"/>
              </a:tblGrid>
              <a:tr h="635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п/п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Этапы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Цель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Длительность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0897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Организационный</a:t>
                      </a:r>
                      <a:endParaRPr lang="ru-RU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Организация внимания</a:t>
                      </a:r>
                      <a:r>
                        <a:rPr lang="ru-RU" baseline="0" dirty="0" smtClean="0"/>
                        <a:t> - сюрпризный момент</a:t>
                      </a:r>
                      <a:r>
                        <a:rPr lang="ru-RU" dirty="0" smtClean="0"/>
                        <a:t>. Постановка</a:t>
                      </a:r>
                      <a:r>
                        <a:rPr lang="ru-RU" baseline="0" dirty="0" smtClean="0"/>
                        <a:t> перед детьми проблемы.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 мин.</a:t>
                      </a:r>
                      <a:endParaRPr lang="ru-RU" dirty="0"/>
                    </a:p>
                  </a:txBody>
                  <a:tcPr/>
                </a:tc>
              </a:tr>
              <a:tr h="140897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Основной</a:t>
                      </a:r>
                      <a:endParaRPr lang="ru-RU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Рассматривание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конструкции,</a:t>
                      </a:r>
                      <a:r>
                        <a:rPr lang="ru-RU" baseline="0" dirty="0" smtClean="0"/>
                        <a:t> анализ схем построек, воспроизведение  конструкции по оставленной схеме, </a:t>
                      </a:r>
                      <a:r>
                        <a:rPr lang="ru-RU" baseline="0" dirty="0" err="1" smtClean="0"/>
                        <a:t>физминутка</a:t>
                      </a:r>
                      <a:r>
                        <a:rPr lang="ru-RU" baseline="0" dirty="0" smtClean="0"/>
                        <a:t>, мини-беседа «Почему нельзя играть на проезжей части», дидактическая игра «Да или нет».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14мин</a:t>
                      </a:r>
                      <a:endParaRPr lang="ru-RU" dirty="0"/>
                    </a:p>
                  </a:txBody>
                  <a:tcPr/>
                </a:tc>
              </a:tr>
              <a:tr h="140897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Заключительный</a:t>
                      </a:r>
                      <a:endParaRPr lang="ru-RU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 итогов занятия.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67303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814</TotalTime>
  <Words>1302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Презентация PowerPoint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Презентация PowerPoint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Презентация PowerPoint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Презентация PowerPoint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Муниципальное бюджетное дошкольное образовательное учреждение  центр развития ребенка детский  сад  № 74  «Дельфинёнок»,  г. Нижневартовск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</dc:creator>
  <cp:lastModifiedBy>Венера</cp:lastModifiedBy>
  <cp:revision>156</cp:revision>
  <dcterms:created xsi:type="dcterms:W3CDTF">2014-01-20T16:17:21Z</dcterms:created>
  <dcterms:modified xsi:type="dcterms:W3CDTF">2014-02-12T04:49:08Z</dcterms:modified>
</cp:coreProperties>
</file>